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0C47-660D-48C8-9420-7795CB277CAC}" type="datetimeFigureOut">
              <a:rPr lang="es-CO" smtClean="0"/>
              <a:pPr/>
              <a:t>07/11/2010</a:t>
            </a:fld>
            <a:endParaRPr lang="es-CO" dirty="0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76C3D-39C4-445E-9F2E-08E6A138CF2B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0C47-660D-48C8-9420-7795CB277CAC}" type="datetimeFigureOut">
              <a:rPr lang="es-CO" smtClean="0"/>
              <a:pPr/>
              <a:t>07/11/2010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76C3D-39C4-445E-9F2E-08E6A138CF2B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0C47-660D-48C8-9420-7795CB277CAC}" type="datetimeFigureOut">
              <a:rPr lang="es-CO" smtClean="0"/>
              <a:pPr/>
              <a:t>07/11/2010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76C3D-39C4-445E-9F2E-08E6A138CF2B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0C47-660D-48C8-9420-7795CB277CAC}" type="datetimeFigureOut">
              <a:rPr lang="es-CO" smtClean="0"/>
              <a:pPr/>
              <a:t>07/11/2010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76C3D-39C4-445E-9F2E-08E6A138CF2B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0C47-660D-48C8-9420-7795CB277CAC}" type="datetimeFigureOut">
              <a:rPr lang="es-CO" smtClean="0"/>
              <a:pPr/>
              <a:t>07/11/2010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76C3D-39C4-445E-9F2E-08E6A138CF2B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0C47-660D-48C8-9420-7795CB277CAC}" type="datetimeFigureOut">
              <a:rPr lang="es-CO" smtClean="0"/>
              <a:pPr/>
              <a:t>07/11/2010</a:t>
            </a:fld>
            <a:endParaRPr lang="es-C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76C3D-39C4-445E-9F2E-08E6A138CF2B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0C47-660D-48C8-9420-7795CB277CAC}" type="datetimeFigureOut">
              <a:rPr lang="es-CO" smtClean="0"/>
              <a:pPr/>
              <a:t>07/11/2010</a:t>
            </a:fld>
            <a:endParaRPr lang="es-CO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76C3D-39C4-445E-9F2E-08E6A138CF2B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0C47-660D-48C8-9420-7795CB277CAC}" type="datetimeFigureOut">
              <a:rPr lang="es-CO" smtClean="0"/>
              <a:pPr/>
              <a:t>07/11/2010</a:t>
            </a:fld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76C3D-39C4-445E-9F2E-08E6A138CF2B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0C47-660D-48C8-9420-7795CB277CAC}" type="datetimeFigureOut">
              <a:rPr lang="es-CO" smtClean="0"/>
              <a:pPr/>
              <a:t>07/11/2010</a:t>
            </a:fld>
            <a:endParaRPr lang="es-CO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76C3D-39C4-445E-9F2E-08E6A138CF2B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0C47-660D-48C8-9420-7795CB277CAC}" type="datetimeFigureOut">
              <a:rPr lang="es-CO" smtClean="0"/>
              <a:pPr/>
              <a:t>07/11/2010</a:t>
            </a:fld>
            <a:endParaRPr lang="es-C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76C3D-39C4-445E-9F2E-08E6A138CF2B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0C47-660D-48C8-9420-7795CB277CAC}" type="datetimeFigureOut">
              <a:rPr lang="es-CO" smtClean="0"/>
              <a:pPr/>
              <a:t>07/11/2010</a:t>
            </a:fld>
            <a:endParaRPr lang="es-C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8B76C3D-39C4-445E-9F2E-08E6A138CF2B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0420C47-660D-48C8-9420-7795CB277CAC}" type="datetimeFigureOut">
              <a:rPr lang="es-CO" smtClean="0"/>
              <a:pPr/>
              <a:t>07/11/2010</a:t>
            </a:fld>
            <a:endParaRPr lang="es-CO" dirty="0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8B76C3D-39C4-445E-9F2E-08E6A138CF2B}" type="slidenum">
              <a:rPr lang="es-CO" smtClean="0"/>
              <a:pPr/>
              <a:t>‹Nº›</a:t>
            </a:fld>
            <a:endParaRPr lang="es-CO" dirty="0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latin typeface="Forte" pitchFamily="66" charset="0"/>
              </a:rPr>
              <a:t>L</a:t>
            </a:r>
            <a:r>
              <a:rPr lang="es-CO" dirty="0" smtClean="0">
                <a:latin typeface="Forte" pitchFamily="66" charset="0"/>
              </a:rPr>
              <a:t>ípidos</a:t>
            </a:r>
            <a:endParaRPr lang="es-CO" dirty="0">
              <a:latin typeface="Forte" pitchFamily="66" charset="0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s-CO" sz="4000" dirty="0" smtClean="0">
                <a:latin typeface="Giddyup Std" pitchFamily="50" charset="0"/>
                <a:cs typeface="Arial" pitchFamily="34" charset="0"/>
              </a:rPr>
              <a:t>Son orgánicos compuestos por carbono e hidrogeno.</a:t>
            </a:r>
          </a:p>
          <a:p>
            <a:r>
              <a:rPr lang="es-CO" sz="4000" dirty="0" smtClean="0">
                <a:latin typeface="Giddyup Std" pitchFamily="50" charset="0"/>
                <a:cs typeface="Arial" pitchFamily="34" charset="0"/>
              </a:rPr>
              <a:t>Su </a:t>
            </a:r>
            <a:r>
              <a:rPr lang="es-CO" sz="4000" dirty="0" smtClean="0">
                <a:latin typeface="Giddyup Std" pitchFamily="50" charset="0"/>
                <a:cs typeface="Arial" pitchFamily="34" charset="0"/>
              </a:rPr>
              <a:t>característica principal es ser hidrofobica.</a:t>
            </a:r>
          </a:p>
          <a:p>
            <a:r>
              <a:rPr lang="es-CO" sz="4000" dirty="0" smtClean="0">
                <a:latin typeface="Giddyup Std" pitchFamily="50" charset="0"/>
                <a:cs typeface="Arial" pitchFamily="34" charset="0"/>
              </a:rPr>
              <a:t>Son </a:t>
            </a:r>
            <a:r>
              <a:rPr lang="es-CO" sz="4000" dirty="0" smtClean="0">
                <a:latin typeface="Giddyup Std" pitchFamily="50" charset="0"/>
                <a:cs typeface="Arial" pitchFamily="34" charset="0"/>
              </a:rPr>
              <a:t>solubles en la bencina, el alcohol, benceno y cloroformo.</a:t>
            </a:r>
            <a:endParaRPr lang="es-CO" sz="4000" dirty="0">
              <a:latin typeface="Giddyup Std" pitchFamily="50" charset="0"/>
            </a:endParaRPr>
          </a:p>
        </p:txBody>
      </p:sp>
      <p:pic>
        <p:nvPicPr>
          <p:cNvPr id="10" name="9 Marcador de contenido" descr="jk.bmp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92080" y="1988840"/>
            <a:ext cx="3240359" cy="381642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latin typeface="Forte" pitchFamily="66" charset="0"/>
              </a:rPr>
              <a:t>T</a:t>
            </a:r>
            <a:r>
              <a:rPr lang="es-CO" dirty="0" smtClean="0">
                <a:latin typeface="Forte" pitchFamily="66" charset="0"/>
              </a:rPr>
              <a:t>erpenos</a:t>
            </a:r>
            <a:endParaRPr lang="es-CO" dirty="0">
              <a:latin typeface="Forte" pitchFamily="66" charset="0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s-CO" sz="3200" dirty="0" smtClean="0">
              <a:latin typeface="Giddyup Std" pitchFamily="50" charset="0"/>
            </a:endParaRPr>
          </a:p>
          <a:p>
            <a:r>
              <a:rPr lang="es-CO" sz="3200" dirty="0" smtClean="0">
                <a:latin typeface="Giddyup Std" pitchFamily="50" charset="0"/>
              </a:rPr>
              <a:t>Tiene como mínimo dos moléculas de isopreno.</a:t>
            </a:r>
          </a:p>
          <a:p>
            <a:r>
              <a:rPr lang="es-CO" sz="3200" dirty="0" smtClean="0">
                <a:latin typeface="Giddyup Std" pitchFamily="50" charset="0"/>
              </a:rPr>
              <a:t>Los más importantes son: los aceites esenciales, las vitaminas A, E y K, el caucho. </a:t>
            </a:r>
            <a:endParaRPr lang="es-CO" sz="3200" dirty="0">
              <a:latin typeface="Giddyup Std" pitchFamily="50" charset="0"/>
            </a:endParaRPr>
          </a:p>
        </p:txBody>
      </p:sp>
      <p:pic>
        <p:nvPicPr>
          <p:cNvPr id="7" name="6 Marcador de contenido" descr="l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64088" y="1844824"/>
            <a:ext cx="2664296" cy="2088232"/>
          </a:xfrm>
        </p:spPr>
      </p:pic>
      <p:pic>
        <p:nvPicPr>
          <p:cNvPr id="8" name="7 Imagen" descr="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4077072"/>
            <a:ext cx="2880320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latin typeface="Forte" pitchFamily="66" charset="0"/>
              </a:rPr>
              <a:t>E</a:t>
            </a:r>
            <a:r>
              <a:rPr lang="es-CO" dirty="0" smtClean="0">
                <a:latin typeface="Forte" pitchFamily="66" charset="0"/>
              </a:rPr>
              <a:t>steroides</a:t>
            </a:r>
            <a:endParaRPr lang="es-CO" dirty="0">
              <a:latin typeface="Forte" pitchFamily="66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s-CO" sz="3200" dirty="0" smtClean="0">
                <a:latin typeface="Giddyup Std" pitchFamily="50" charset="0"/>
              </a:rPr>
              <a:t>Son Lípidos derivados del núcleo del hidrocarburo esterano.</a:t>
            </a:r>
          </a:p>
          <a:p>
            <a:r>
              <a:rPr lang="es-CO" sz="3200" dirty="0" smtClean="0">
                <a:latin typeface="Giddyup Std" pitchFamily="50" charset="0"/>
              </a:rPr>
              <a:t>Los esteroides mas destacados son: los ácidos biliares, las hormonas sexuales, la vitamina D y el colesterol.</a:t>
            </a:r>
            <a:endParaRPr lang="es-CO" sz="3200" dirty="0">
              <a:latin typeface="Giddyup Std" pitchFamily="50" charset="0"/>
            </a:endParaRPr>
          </a:p>
        </p:txBody>
      </p:sp>
      <p:pic>
        <p:nvPicPr>
          <p:cNvPr id="5" name="4 Marcador de contenido" descr="pk.bmp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64088" y="1988840"/>
            <a:ext cx="2592288" cy="1584176"/>
          </a:xfrm>
        </p:spPr>
      </p:pic>
      <p:pic>
        <p:nvPicPr>
          <p:cNvPr id="6" name="5 Imagen" descr="imagesCAZOZAL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3717032"/>
            <a:ext cx="2592288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latin typeface="Forte" pitchFamily="66" charset="0"/>
              </a:rPr>
              <a:t>E</a:t>
            </a:r>
            <a:r>
              <a:rPr lang="es-CO" dirty="0" smtClean="0">
                <a:latin typeface="Forte" pitchFamily="66" charset="0"/>
              </a:rPr>
              <a:t>icosanoide</a:t>
            </a:r>
            <a:endParaRPr lang="es-CO" dirty="0">
              <a:latin typeface="Forte" pitchFamily="66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CO" sz="3600" dirty="0" smtClean="0">
              <a:latin typeface="Giddyup Std" pitchFamily="50" charset="0"/>
            </a:endParaRPr>
          </a:p>
          <a:p>
            <a:r>
              <a:rPr lang="es-CO" sz="3600" dirty="0" smtClean="0">
                <a:latin typeface="Giddyup Std" pitchFamily="50" charset="0"/>
              </a:rPr>
              <a:t>Son derivados de los ácidos grasos con veinte carbonos.</a:t>
            </a:r>
          </a:p>
          <a:p>
            <a:r>
              <a:rPr lang="es-CO" sz="3600" dirty="0" smtClean="0">
                <a:latin typeface="Giddyup Std" pitchFamily="50" charset="0"/>
              </a:rPr>
              <a:t>Los más importantes: el omega 3 y el omega 6</a:t>
            </a:r>
            <a:r>
              <a:rPr lang="es-CO" dirty="0" smtClean="0">
                <a:latin typeface="Giddyup Std" pitchFamily="50" charset="0"/>
              </a:rPr>
              <a:t>. </a:t>
            </a:r>
            <a:endParaRPr lang="es-CO" dirty="0">
              <a:latin typeface="Giddyup Std" pitchFamily="50" charset="0"/>
            </a:endParaRPr>
          </a:p>
        </p:txBody>
      </p:sp>
      <p:pic>
        <p:nvPicPr>
          <p:cNvPr id="5" name="4 Marcador de contenido" descr="images.jpgi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92080" y="1844824"/>
            <a:ext cx="2448272" cy="2143125"/>
          </a:xfrm>
        </p:spPr>
      </p:pic>
      <p:pic>
        <p:nvPicPr>
          <p:cNvPr id="6" name="5 Imagen" descr="jo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4005064"/>
            <a:ext cx="216217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>
                <a:latin typeface="Forte" pitchFamily="66" charset="0"/>
              </a:rPr>
              <a:t>Funciones de los lípidos</a:t>
            </a:r>
            <a:endParaRPr lang="es-CO" dirty="0">
              <a:latin typeface="Forte" pitchFamily="66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endParaRPr lang="es-CO" sz="4400" dirty="0" smtClean="0">
              <a:latin typeface="Giddyup Std" pitchFamily="50" charset="0"/>
            </a:endParaRPr>
          </a:p>
          <a:p>
            <a:r>
              <a:rPr lang="es-CO" sz="4300" dirty="0" smtClean="0">
                <a:latin typeface="Giddyup Std" pitchFamily="50" charset="0"/>
              </a:rPr>
              <a:t>Función de reserva energética.</a:t>
            </a:r>
          </a:p>
          <a:p>
            <a:r>
              <a:rPr lang="es-CO" sz="4300" dirty="0" smtClean="0">
                <a:latin typeface="Giddyup Std" pitchFamily="50" charset="0"/>
              </a:rPr>
              <a:t>Función reguladora hormonal.</a:t>
            </a:r>
          </a:p>
          <a:p>
            <a:r>
              <a:rPr lang="es-CO" sz="4300" dirty="0" smtClean="0">
                <a:latin typeface="Giddyup Std" pitchFamily="50" charset="0"/>
              </a:rPr>
              <a:t>Función transportadora.</a:t>
            </a:r>
          </a:p>
          <a:p>
            <a:pPr>
              <a:buNone/>
            </a:pPr>
            <a:endParaRPr lang="es-CO" dirty="0" smtClean="0">
              <a:latin typeface="Giddyup Std" pitchFamily="50" charset="0"/>
            </a:endParaRPr>
          </a:p>
          <a:p>
            <a:endParaRPr lang="es-CO" dirty="0">
              <a:latin typeface="Giddyup Std" pitchFamily="50" charset="0"/>
            </a:endParaRPr>
          </a:p>
        </p:txBody>
      </p:sp>
      <p:pic>
        <p:nvPicPr>
          <p:cNvPr id="6" name="5 Marcador de contenido" descr="i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60032" y="2276872"/>
            <a:ext cx="3744416" cy="34563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7" name="6 Marcador de contenido" descr="imagesCAEPMULQ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052736"/>
            <a:ext cx="8280920" cy="5256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latin typeface="Forte" pitchFamily="66" charset="0"/>
              </a:rPr>
              <a:t>C</a:t>
            </a:r>
            <a:r>
              <a:rPr lang="es-CO" dirty="0" smtClean="0">
                <a:latin typeface="Forte" pitchFamily="66" charset="0"/>
              </a:rPr>
              <a:t>lasificación  biológica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3200" dirty="0" smtClean="0">
                <a:latin typeface="Australian Sunrise" pitchFamily="2" charset="0"/>
              </a:rPr>
              <a:t>lípidos saponificados</a:t>
            </a:r>
            <a:endParaRPr lang="es-CO" sz="3200" dirty="0">
              <a:latin typeface="Australian Sunrise" pitchFamily="2" charset="0"/>
            </a:endParaRPr>
          </a:p>
        </p:txBody>
      </p:sp>
      <p:sp>
        <p:nvSpPr>
          <p:cNvPr id="6" name="5 Marcador de texto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2800" dirty="0" smtClean="0">
                <a:latin typeface="Australian Sunrise" pitchFamily="2" charset="0"/>
              </a:rPr>
              <a:t>Lípidos insapodificados</a:t>
            </a:r>
            <a:endParaRPr lang="es-CO" sz="2800" dirty="0">
              <a:latin typeface="Australian Sunrise" pitchFamily="2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endParaRPr lang="es-CO" dirty="0" smtClean="0">
              <a:latin typeface="Giddyup Std" pitchFamily="50" charset="0"/>
            </a:endParaRPr>
          </a:p>
          <a:p>
            <a:r>
              <a:rPr lang="es-CO" sz="2800" dirty="0" smtClean="0">
                <a:latin typeface="Giddyup Std" pitchFamily="50" charset="0"/>
              </a:rPr>
              <a:t>Son todos aquellos que estén compuestos por un alcohol unidos a un o varios ácidos grasos.</a:t>
            </a:r>
          </a:p>
          <a:p>
            <a:pPr>
              <a:buNone/>
            </a:pPr>
            <a:endParaRPr lang="es-CO" dirty="0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s-CO" sz="3200" dirty="0" smtClean="0">
                <a:latin typeface="Giddyup Std" pitchFamily="50" charset="0"/>
              </a:rPr>
              <a:t>Son aquellos que no poseen </a:t>
            </a:r>
            <a:r>
              <a:rPr lang="es-CO" sz="3200" dirty="0">
                <a:latin typeface="Giddyup Std" pitchFamily="50" charset="0"/>
              </a:rPr>
              <a:t>á</a:t>
            </a:r>
            <a:r>
              <a:rPr lang="es-CO" sz="3200" dirty="0" smtClean="0">
                <a:latin typeface="Giddyup Std" pitchFamily="50" charset="0"/>
              </a:rPr>
              <a:t>cidos grasos.</a:t>
            </a:r>
          </a:p>
          <a:p>
            <a:pPr>
              <a:buNone/>
            </a:pPr>
            <a:endParaRPr lang="es-CO" sz="3200" dirty="0">
              <a:latin typeface="Giddyup Std" pitchFamily="50" charset="0"/>
            </a:endParaRPr>
          </a:p>
        </p:txBody>
      </p:sp>
      <p:pic>
        <p:nvPicPr>
          <p:cNvPr id="10" name="9 Imagen" descr="imagesCAJ9DFF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4509120"/>
            <a:ext cx="1544959" cy="1824236"/>
          </a:xfrm>
          <a:prstGeom prst="rect">
            <a:avLst/>
          </a:prstGeom>
        </p:spPr>
      </p:pic>
      <p:pic>
        <p:nvPicPr>
          <p:cNvPr id="11" name="10 Imagen" descr="imagesCAQ80T7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3789040"/>
            <a:ext cx="2160240" cy="19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>
                <a:latin typeface="Forte" pitchFamily="66" charset="0"/>
              </a:rPr>
              <a:t>Lípidos saponificables</a:t>
            </a:r>
            <a:endParaRPr lang="es-CO" dirty="0">
              <a:latin typeface="Forte" pitchFamily="66" charset="0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sz="3600" dirty="0" smtClean="0">
                <a:latin typeface="Giddyup Std" pitchFamily="50" charset="0"/>
              </a:rPr>
              <a:t>Ácidos </a:t>
            </a:r>
            <a:r>
              <a:rPr lang="es-CO" sz="3600" dirty="0" smtClean="0">
                <a:latin typeface="Giddyup Std" pitchFamily="50" charset="0"/>
              </a:rPr>
              <a:t>grasos.</a:t>
            </a:r>
          </a:p>
          <a:p>
            <a:r>
              <a:rPr lang="es-CO" sz="3600" dirty="0" smtClean="0">
                <a:latin typeface="Giddyup Std" pitchFamily="50" charset="0"/>
              </a:rPr>
              <a:t>Acilglicéridos.</a:t>
            </a:r>
          </a:p>
          <a:p>
            <a:r>
              <a:rPr lang="es-CO" sz="3600" dirty="0" smtClean="0">
                <a:latin typeface="Giddyup Std" pitchFamily="50" charset="0"/>
              </a:rPr>
              <a:t>Céridos.</a:t>
            </a:r>
          </a:p>
          <a:p>
            <a:r>
              <a:rPr lang="es-CO" sz="3600" dirty="0" smtClean="0">
                <a:latin typeface="Giddyup Std" pitchFamily="50" charset="0"/>
              </a:rPr>
              <a:t>Fosfogliceridos.</a:t>
            </a:r>
          </a:p>
          <a:p>
            <a:r>
              <a:rPr lang="es-CO" sz="3600" dirty="0" smtClean="0">
                <a:latin typeface="Giddyup Std" pitchFamily="50" charset="0"/>
              </a:rPr>
              <a:t>Fosfoesfingolípidos.</a:t>
            </a:r>
          </a:p>
          <a:p>
            <a:endParaRPr lang="es-CO" dirty="0" smtClean="0">
              <a:latin typeface="Giddyup Std" pitchFamily="50" charset="0"/>
            </a:endParaRPr>
          </a:p>
          <a:p>
            <a:endParaRPr lang="es-CO" dirty="0" smtClean="0">
              <a:latin typeface="Giddyup Std" pitchFamily="50" charset="0"/>
            </a:endParaRPr>
          </a:p>
          <a:p>
            <a:endParaRPr lang="es-CO" dirty="0">
              <a:latin typeface="Giddyup Std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>
                <a:latin typeface="Forte" pitchFamily="66" charset="0"/>
              </a:rPr>
              <a:t>Ácidos grasos</a:t>
            </a:r>
            <a:endParaRPr lang="es-CO" dirty="0">
              <a:latin typeface="Forte" pitchFamily="66" charset="0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endParaRPr lang="es-CO" sz="3200" dirty="0" smtClean="0">
              <a:latin typeface="Giddyup Std" pitchFamily="50" charset="0"/>
            </a:endParaRPr>
          </a:p>
          <a:p>
            <a:r>
              <a:rPr lang="es-CO" sz="3200" dirty="0" smtClean="0">
                <a:latin typeface="Giddyup Std" pitchFamily="50" charset="0"/>
              </a:rPr>
              <a:t>Moléculas </a:t>
            </a:r>
            <a:r>
              <a:rPr lang="es-CO" sz="3200" dirty="0" smtClean="0">
                <a:latin typeface="Giddyup Std" pitchFamily="50" charset="0"/>
              </a:rPr>
              <a:t>formadas por una larga cadena hidrocarbonada.</a:t>
            </a:r>
          </a:p>
          <a:p>
            <a:r>
              <a:rPr lang="es-CO" sz="3200" dirty="0" smtClean="0">
                <a:latin typeface="Giddyup Std" pitchFamily="50" charset="0"/>
              </a:rPr>
              <a:t>Saturadas</a:t>
            </a:r>
            <a:r>
              <a:rPr lang="es-CO" sz="3200" dirty="0" smtClean="0">
                <a:latin typeface="Giddyup Std" pitchFamily="50" charset="0"/>
              </a:rPr>
              <a:t>: sin dobles enlaces. </a:t>
            </a:r>
          </a:p>
          <a:p>
            <a:r>
              <a:rPr lang="es-CO" sz="3200" dirty="0" smtClean="0">
                <a:latin typeface="Giddyup Std" pitchFamily="50" charset="0"/>
              </a:rPr>
              <a:t>Insaturadas</a:t>
            </a:r>
            <a:r>
              <a:rPr lang="es-CO" sz="3200" dirty="0" smtClean="0">
                <a:latin typeface="Giddyup Std" pitchFamily="50" charset="0"/>
              </a:rPr>
              <a:t>: tienen dobles enlaces en su conformación molecular.</a:t>
            </a:r>
            <a:endParaRPr lang="es-CO" sz="3200" dirty="0">
              <a:latin typeface="Giddyup Std" pitchFamily="50" charset="0"/>
            </a:endParaRPr>
          </a:p>
        </p:txBody>
      </p:sp>
      <p:pic>
        <p:nvPicPr>
          <p:cNvPr id="7" name="6 Marcador de contenido" descr="image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6056" y="1772816"/>
            <a:ext cx="3168352" cy="2376264"/>
          </a:xfrm>
        </p:spPr>
      </p:pic>
      <p:pic>
        <p:nvPicPr>
          <p:cNvPr id="8" name="7 Imagen" descr="u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4221088"/>
            <a:ext cx="3168352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latin typeface="Forte" pitchFamily="66" charset="0"/>
              </a:rPr>
              <a:t>A</a:t>
            </a:r>
            <a:r>
              <a:rPr lang="es-CO" dirty="0" smtClean="0">
                <a:latin typeface="Forte" pitchFamily="66" charset="0"/>
              </a:rPr>
              <a:t>cilglicéridos</a:t>
            </a:r>
            <a:endParaRPr lang="es-CO" dirty="0">
              <a:latin typeface="Forte" pitchFamily="66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s-CO" sz="2800" dirty="0">
                <a:latin typeface="Giddyup Std" pitchFamily="50" charset="0"/>
              </a:rPr>
              <a:t>S</a:t>
            </a:r>
            <a:r>
              <a:rPr lang="es-CO" sz="2800" dirty="0" smtClean="0">
                <a:latin typeface="Giddyup Std" pitchFamily="50" charset="0"/>
              </a:rPr>
              <a:t>on esteres de ácidos grasos con glicerina.</a:t>
            </a:r>
          </a:p>
          <a:p>
            <a:r>
              <a:rPr lang="es-CO" sz="2800" dirty="0" smtClean="0">
                <a:latin typeface="Giddyup Std" pitchFamily="50" charset="0"/>
              </a:rPr>
              <a:t>Monogliceridos: solo hay una acido graso.</a:t>
            </a:r>
          </a:p>
          <a:p>
            <a:r>
              <a:rPr lang="es-CO" sz="2800" dirty="0" smtClean="0">
                <a:latin typeface="Giddyup Std" pitchFamily="50" charset="0"/>
              </a:rPr>
              <a:t>Diacilgliceridos: existen dos </a:t>
            </a:r>
            <a:r>
              <a:rPr lang="es-CO" sz="2800" dirty="0">
                <a:latin typeface="Giddyup Std" pitchFamily="50" charset="0"/>
              </a:rPr>
              <a:t>á</a:t>
            </a:r>
            <a:r>
              <a:rPr lang="es-CO" sz="2800" dirty="0" smtClean="0">
                <a:latin typeface="Giddyup Std" pitchFamily="50" charset="0"/>
              </a:rPr>
              <a:t>cidos grasos.</a:t>
            </a:r>
          </a:p>
          <a:p>
            <a:r>
              <a:rPr lang="es-CO" sz="2800" dirty="0" smtClean="0">
                <a:latin typeface="Giddyup Std" pitchFamily="50" charset="0"/>
              </a:rPr>
              <a:t>Triglicéridos: guardan reserva energética de los animales.</a:t>
            </a:r>
            <a:endParaRPr lang="es-CO" sz="2800" dirty="0">
              <a:latin typeface="Giddyup Std" pitchFamily="50" charset="0"/>
            </a:endParaRPr>
          </a:p>
        </p:txBody>
      </p:sp>
      <p:pic>
        <p:nvPicPr>
          <p:cNvPr id="5" name="4 Marcador de contenido" descr="j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6056" y="1772816"/>
            <a:ext cx="3312368" cy="2321846"/>
          </a:xfrm>
        </p:spPr>
      </p:pic>
      <p:pic>
        <p:nvPicPr>
          <p:cNvPr id="6" name="5 Imagen" descr="ik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4149080"/>
            <a:ext cx="3240360" cy="1776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latin typeface="Forte" pitchFamily="66" charset="0"/>
              </a:rPr>
              <a:t>C</a:t>
            </a:r>
            <a:r>
              <a:rPr lang="es-CO" dirty="0" smtClean="0">
                <a:latin typeface="Forte" pitchFamily="66" charset="0"/>
              </a:rPr>
              <a:t>éridos</a:t>
            </a:r>
            <a:endParaRPr lang="es-CO" dirty="0">
              <a:latin typeface="Forte" pitchFamily="66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s-CO" sz="4000" dirty="0" smtClean="0">
              <a:latin typeface="Giddyup Std" pitchFamily="50" charset="0"/>
            </a:endParaRPr>
          </a:p>
          <a:p>
            <a:r>
              <a:rPr lang="es-CO" sz="4000" dirty="0" smtClean="0">
                <a:latin typeface="Giddyup Std" pitchFamily="50" charset="0"/>
              </a:rPr>
              <a:t>se obtienen por medio de esterificación de un acido graso con un alcohol.</a:t>
            </a:r>
            <a:endParaRPr lang="es-CO" sz="4000" dirty="0">
              <a:latin typeface="Giddyup Std" pitchFamily="50" charset="0"/>
            </a:endParaRPr>
          </a:p>
        </p:txBody>
      </p:sp>
      <p:pic>
        <p:nvPicPr>
          <p:cNvPr id="5" name="4 Marcador de contenido" descr="imagesCAZUXIHD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20072" y="1772816"/>
            <a:ext cx="2880320" cy="2016224"/>
          </a:xfrm>
        </p:spPr>
      </p:pic>
      <p:pic>
        <p:nvPicPr>
          <p:cNvPr id="6" name="5 Imagen" descr="imagesCAQMM4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3861048"/>
            <a:ext cx="2376264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latin typeface="Forte" pitchFamily="66" charset="0"/>
              </a:rPr>
              <a:t>F</a:t>
            </a:r>
            <a:r>
              <a:rPr lang="es-CO" dirty="0" smtClean="0">
                <a:latin typeface="Forte" pitchFamily="66" charset="0"/>
              </a:rPr>
              <a:t>osfogliceridos</a:t>
            </a:r>
            <a:endParaRPr lang="es-CO" dirty="0">
              <a:latin typeface="Forte" pitchFamily="66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s-CO" sz="4000" dirty="0" smtClean="0">
              <a:latin typeface="Giddyup Std" pitchFamily="50" charset="0"/>
            </a:endParaRPr>
          </a:p>
          <a:p>
            <a:r>
              <a:rPr lang="es-CO" sz="4000" dirty="0" smtClean="0">
                <a:latin typeface="Giddyup Std" pitchFamily="50" charset="0"/>
              </a:rPr>
              <a:t>Compuesto por glicerol  al que se le unen dos ácidos grasos y un grupo fosfato </a:t>
            </a:r>
            <a:endParaRPr lang="es-CO" sz="4000" dirty="0">
              <a:latin typeface="Giddyup Std" pitchFamily="50" charset="0"/>
            </a:endParaRPr>
          </a:p>
        </p:txBody>
      </p:sp>
      <p:pic>
        <p:nvPicPr>
          <p:cNvPr id="5" name="4 Marcador de contenido" descr="o.bmp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20072" y="2276872"/>
            <a:ext cx="2880320" cy="2592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latin typeface="Forte" pitchFamily="66" charset="0"/>
              </a:rPr>
              <a:t>F</a:t>
            </a:r>
            <a:r>
              <a:rPr lang="es-CO" dirty="0" smtClean="0">
                <a:latin typeface="Forte" pitchFamily="66" charset="0"/>
              </a:rPr>
              <a:t>osfoesfingolípidos</a:t>
            </a:r>
            <a:endParaRPr lang="es-CO" dirty="0">
              <a:latin typeface="Forte" pitchFamily="66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CO" sz="4000" dirty="0" smtClean="0">
                <a:latin typeface="Giddyup Std" pitchFamily="50" charset="0"/>
              </a:rPr>
              <a:t>Lo </a:t>
            </a:r>
            <a:r>
              <a:rPr lang="es-CO" sz="4000" dirty="0" smtClean="0">
                <a:latin typeface="Giddyup Std" pitchFamily="50" charset="0"/>
              </a:rPr>
              <a:t>conforma la esfingosina, un amino alcohol de cadena larga unida aun ácido graso</a:t>
            </a:r>
            <a:r>
              <a:rPr lang="es-CO" dirty="0" smtClean="0">
                <a:latin typeface="Giddyup Std" pitchFamily="50" charset="0"/>
              </a:rPr>
              <a:t>. </a:t>
            </a:r>
          </a:p>
          <a:p>
            <a:r>
              <a:rPr lang="es-CO" dirty="0" smtClean="0">
                <a:latin typeface="Giddyup Std" pitchFamily="50" charset="0"/>
              </a:rPr>
              <a:t> </a:t>
            </a:r>
            <a:r>
              <a:rPr lang="es-CO" sz="4000" dirty="0" smtClean="0">
                <a:latin typeface="Giddyup Std" pitchFamily="50" charset="0"/>
              </a:rPr>
              <a:t>Forma la ceramida.</a:t>
            </a:r>
            <a:endParaRPr lang="es-CO" sz="4000" dirty="0">
              <a:latin typeface="Giddyup Std" pitchFamily="50" charset="0"/>
            </a:endParaRPr>
          </a:p>
        </p:txBody>
      </p:sp>
      <p:pic>
        <p:nvPicPr>
          <p:cNvPr id="5" name="4 Marcador de contenido" descr="g.bmp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508104" y="2564904"/>
            <a:ext cx="2736304" cy="19442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>
                <a:latin typeface="Forte" pitchFamily="66" charset="0"/>
              </a:rPr>
              <a:t>Lípidos insaponificables</a:t>
            </a:r>
            <a:endParaRPr lang="es-CO" dirty="0">
              <a:latin typeface="Forte" pitchFamily="66" charset="0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sz="4800" dirty="0" smtClean="0">
              <a:latin typeface="Giddyup Std" pitchFamily="50" charset="0"/>
            </a:endParaRPr>
          </a:p>
          <a:p>
            <a:r>
              <a:rPr lang="es-CO" sz="4800" dirty="0" smtClean="0">
                <a:latin typeface="Giddyup Std" pitchFamily="50" charset="0"/>
              </a:rPr>
              <a:t>Terpenos</a:t>
            </a:r>
          </a:p>
          <a:p>
            <a:r>
              <a:rPr lang="es-CO" sz="4800" dirty="0" smtClean="0">
                <a:latin typeface="Giddyup Std" pitchFamily="50" charset="0"/>
              </a:rPr>
              <a:t>Esteroides</a:t>
            </a:r>
          </a:p>
          <a:p>
            <a:r>
              <a:rPr lang="es-CO" sz="4800" dirty="0" smtClean="0">
                <a:latin typeface="Giddyup Std" pitchFamily="50" charset="0"/>
              </a:rPr>
              <a:t>Eicosanoides</a:t>
            </a:r>
          </a:p>
          <a:p>
            <a:pPr>
              <a:buNone/>
            </a:pPr>
            <a:endParaRPr lang="es-CO" dirty="0">
              <a:latin typeface="Giddyup Std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Urban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178</TotalTime>
  <Words>289</Words>
  <Application>Microsoft Office PowerPoint</Application>
  <PresentationFormat>Presentación en pantalla (4:3)</PresentationFormat>
  <Paragraphs>57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Flujo</vt:lpstr>
      <vt:lpstr>Lípidos</vt:lpstr>
      <vt:lpstr>Clasificación  biológica</vt:lpstr>
      <vt:lpstr>Lípidos saponificables</vt:lpstr>
      <vt:lpstr>Ácidos grasos</vt:lpstr>
      <vt:lpstr>Acilglicéridos</vt:lpstr>
      <vt:lpstr>Céridos</vt:lpstr>
      <vt:lpstr>Fosfogliceridos</vt:lpstr>
      <vt:lpstr>Fosfoesfingolípidos</vt:lpstr>
      <vt:lpstr>Lípidos insaponificables</vt:lpstr>
      <vt:lpstr>Terpenos</vt:lpstr>
      <vt:lpstr>Esteroides</vt:lpstr>
      <vt:lpstr>Eicosanoide</vt:lpstr>
      <vt:lpstr>Funciones de los lípidos</vt:lpstr>
      <vt:lpstr>Diapositiva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victoria romero</dc:creator>
  <cp:lastModifiedBy>victoria romero</cp:lastModifiedBy>
  <cp:revision>19</cp:revision>
  <dcterms:created xsi:type="dcterms:W3CDTF">2010-10-21T19:14:23Z</dcterms:created>
  <dcterms:modified xsi:type="dcterms:W3CDTF">2010-11-07T21:19:35Z</dcterms:modified>
</cp:coreProperties>
</file>